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24" r:id="rId5"/>
    <p:sldId id="302" r:id="rId6"/>
    <p:sldId id="315" r:id="rId7"/>
    <p:sldId id="325" r:id="rId8"/>
    <p:sldId id="327" r:id="rId9"/>
    <p:sldId id="328" r:id="rId10"/>
    <p:sldId id="329" r:id="rId11"/>
    <p:sldId id="330" r:id="rId12"/>
    <p:sldId id="331" r:id="rId13"/>
    <p:sldId id="332" r:id="rId14"/>
    <p:sldId id="311" r:id="rId15"/>
    <p:sldId id="333" r:id="rId16"/>
    <p:sldId id="334" r:id="rId17"/>
    <p:sldId id="336" r:id="rId18"/>
    <p:sldId id="335" r:id="rId19"/>
    <p:sldId id="338" r:id="rId20"/>
    <p:sldId id="339" r:id="rId21"/>
    <p:sldId id="340" r:id="rId22"/>
    <p:sldId id="34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8/17/2021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8/17/2021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Facebook Ad</a:t>
            </a:r>
            <a:br>
              <a:rPr lang="en-US" sz="4800" dirty="0"/>
            </a:br>
            <a:r>
              <a:rPr lang="en-US" sz="4800" dirty="0"/>
              <a:t>Performance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WebstaurantStore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Adrian Harriott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72" y="1625040"/>
            <a:ext cx="4222701" cy="2225600"/>
          </a:xfrm>
        </p:spPr>
        <p:txBody>
          <a:bodyPr/>
          <a:lstStyle/>
          <a:p>
            <a:pPr algn="ctr" rtl="0" eaLnBrk="1" latinLnBrk="0" hangingPunct="1"/>
            <a:r>
              <a:rPr lang="en-US" dirty="0"/>
              <a:t>Costs vs. Revenue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239817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065520" cy="830997"/>
          </a:xfrm>
        </p:spPr>
        <p:txBody>
          <a:bodyPr/>
          <a:lstStyle/>
          <a:p>
            <a:r>
              <a:rPr lang="en-US" dirty="0"/>
              <a:t>Costs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is a downward trend for costs.</a:t>
            </a:r>
          </a:p>
          <a:p>
            <a:r>
              <a:rPr lang="en-US" dirty="0"/>
              <a:t>There are a total of 1,638 advertisements that are currently paused, which lowers the overall cost per ad.</a:t>
            </a:r>
          </a:p>
          <a:p>
            <a:r>
              <a:rPr lang="en-US" dirty="0"/>
              <a:t>The average cost per month for the first three months is $44,309.36</a:t>
            </a:r>
          </a:p>
          <a:p>
            <a:r>
              <a:rPr lang="en-US" dirty="0"/>
              <a:t>In total, the costs of ads are $138,164.06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C24E-CE1F-4BB3-96D0-4EA8E3E088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11ADF33-E559-4137-9ED0-2A3EC8A1E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" t="7327" r="45979"/>
          <a:stretch/>
        </p:blipFill>
        <p:spPr>
          <a:xfrm>
            <a:off x="5052061" y="1354138"/>
            <a:ext cx="5585459" cy="504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065520" cy="830997"/>
          </a:xfrm>
        </p:spPr>
        <p:txBody>
          <a:bodyPr/>
          <a:lstStyle/>
          <a:p>
            <a:r>
              <a:rPr lang="en-US" dirty="0"/>
              <a:t>Revenue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There is a downward trend for revenue.</a:t>
            </a:r>
          </a:p>
          <a:p>
            <a:r>
              <a:rPr lang="en-US" dirty="0"/>
              <a:t>The average amount of revenue per month for the first three months is $7,007,178.17</a:t>
            </a:r>
          </a:p>
          <a:p>
            <a:r>
              <a:rPr lang="en-US" dirty="0"/>
              <a:t>Overall, the total amount of revenue from ads are $22,549,697.12 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C24E-CE1F-4BB3-96D0-4EA8E3E088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4505297-634E-4049-97FF-21D48D4D4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28" t="6690" r="1"/>
          <a:stretch/>
        </p:blipFill>
        <p:spPr>
          <a:xfrm>
            <a:off x="5139050" y="1636210"/>
            <a:ext cx="5140271" cy="47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6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72" y="1625040"/>
            <a:ext cx="4222701" cy="2225600"/>
          </a:xfrm>
        </p:spPr>
        <p:txBody>
          <a:bodyPr/>
          <a:lstStyle/>
          <a:p>
            <a:pPr algn="ctr" rtl="0" eaLnBrk="1" latinLnBrk="0" hangingPunct="1"/>
            <a:r>
              <a:rPr lang="en-US" dirty="0"/>
              <a:t>Key Performance Indicators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84286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134E8-0A4F-400F-8C3A-8E3C95BE41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BC5501-6959-44EE-B2F1-FB8A706C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Current Performance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DA83A5-88AD-4ABF-8C92-37AA271C6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4922"/>
              </p:ext>
            </p:extLst>
          </p:nvPr>
        </p:nvGraphicFramePr>
        <p:xfrm>
          <a:off x="323849" y="2197458"/>
          <a:ext cx="5629911" cy="3255245"/>
        </p:xfrm>
        <a:graphic>
          <a:graphicData uri="http://schemas.openxmlformats.org/drawingml/2006/table">
            <a:tbl>
              <a:tblPr/>
              <a:tblGrid>
                <a:gridCol w="3650912">
                  <a:extLst>
                    <a:ext uri="{9D8B030D-6E8A-4147-A177-3AD203B41FA5}">
                      <a16:colId xmlns:a16="http://schemas.microsoft.com/office/drawing/2014/main" val="4148203445"/>
                    </a:ext>
                  </a:extLst>
                </a:gridCol>
                <a:gridCol w="1978999">
                  <a:extLst>
                    <a:ext uri="{9D8B030D-6E8A-4147-A177-3AD203B41FA5}">
                      <a16:colId xmlns:a16="http://schemas.microsoft.com/office/drawing/2014/main" val="14140061"/>
                    </a:ext>
                  </a:extLst>
                </a:gridCol>
              </a:tblGrid>
              <a:tr h="465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sng" strike="noStrike" dirty="0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Metrics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sng" strike="noStrike" dirty="0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Amount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211787"/>
                  </a:ext>
                </a:extLst>
              </a:tr>
              <a:tr h="465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Click Through Rate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2.58%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083769"/>
                  </a:ext>
                </a:extLst>
              </a:tr>
              <a:tr h="465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Cost Per Action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$0.06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943092"/>
                  </a:ext>
                </a:extLst>
              </a:tr>
              <a:tr h="465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Cost Per Click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$0.24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55886"/>
                  </a:ext>
                </a:extLst>
              </a:tr>
              <a:tr h="465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Conversion Per Impression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12.85%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488636"/>
                  </a:ext>
                </a:extLst>
              </a:tr>
              <a:tr h="465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Cost Per Mile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$7.28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F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707296"/>
                  </a:ext>
                </a:extLst>
              </a:tr>
              <a:tr h="465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Return On Ad Spend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$17.65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C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72137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1B76158-4D84-4F12-ADD4-CDB13ED8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680" y="3429000"/>
            <a:ext cx="4986960" cy="2706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BE9F03-136D-4E9C-AB9A-C8485E76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80" y="206130"/>
            <a:ext cx="4986960" cy="27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4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5172A7-ACEE-4F13-87FA-2C67D81C49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D484A2-646C-405B-8323-9E75B4508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C9D48-1A65-4A24-9760-A7FF98EF66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9F4F8E-CACA-4176-B1B5-FFAE3951F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E5464E-1C91-4070-96C8-6E3BB20CC2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17BB07-D70B-456F-BC76-9D69130EF4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35FBB2-A45B-43E2-9E0E-ED6E411D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474607" cy="830997"/>
          </a:xfrm>
        </p:spPr>
        <p:txBody>
          <a:bodyPr/>
          <a:lstStyle/>
          <a:p>
            <a:r>
              <a:rPr lang="en-US" dirty="0"/>
              <a:t>Leads and Views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E00C909-81B4-46F6-AAF0-1D981BE103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FCCF4629-9A2D-4D81-83BE-A64D3847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73" y="306754"/>
            <a:ext cx="4631220" cy="2793834"/>
          </a:xfrm>
          <a:prstGeom prst="rect">
            <a:avLst/>
          </a:prstGeom>
        </p:spPr>
      </p:pic>
      <p:pic>
        <p:nvPicPr>
          <p:cNvPr id="18" name="Picture 17" descr="Chart, waterfall chart&#10;&#10;Description automatically generated">
            <a:extLst>
              <a:ext uri="{FF2B5EF4-FFF2-40B4-BE49-F238E27FC236}">
                <a16:creationId xmlns:a16="http://schemas.microsoft.com/office/drawing/2014/main" id="{2995F855-A524-4E67-AE9F-255AD702C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12" y="3513311"/>
            <a:ext cx="4900942" cy="2935288"/>
          </a:xfrm>
          <a:prstGeom prst="rect">
            <a:avLst/>
          </a:prstGeom>
        </p:spPr>
      </p:pic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CAD4BC09-27CF-456A-86F6-52C9B3B38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66" y="2253193"/>
            <a:ext cx="4624925" cy="27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2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72" y="1625040"/>
            <a:ext cx="4222701" cy="2225600"/>
          </a:xfrm>
        </p:spPr>
        <p:txBody>
          <a:bodyPr/>
          <a:lstStyle/>
          <a:p>
            <a:pPr algn="ctr" rtl="0" eaLnBrk="1" latinLnBrk="0" hangingPunct="1"/>
            <a:r>
              <a:rPr lang="en-US" dirty="0"/>
              <a:t>Forecasting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2878395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5172A7-ACEE-4F13-87FA-2C67D81C49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D484A2-646C-405B-8323-9E75B4508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C9D48-1A65-4A24-9760-A7FF98EF66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9F4F8E-CACA-4176-B1B5-FFAE3951F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E5464E-1C91-4070-96C8-6E3BB20CC2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17BB07-D70B-456F-BC76-9D69130EF4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35FBB2-A45B-43E2-9E0E-ED6E411D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474607" cy="830997"/>
          </a:xfrm>
        </p:spPr>
        <p:txBody>
          <a:bodyPr/>
          <a:lstStyle/>
          <a:p>
            <a:r>
              <a:rPr lang="en-US" dirty="0"/>
              <a:t>Click Through Rates</a:t>
            </a:r>
          </a:p>
        </p:txBody>
      </p:sp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C36E1D6F-D2F3-4260-BFEF-FD255258E7E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04" b="13704"/>
          <a:stretch>
            <a:fillRect/>
          </a:stretch>
        </p:blipFill>
        <p:spPr/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02AF732C-25EF-459A-BB05-63E902A6D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32" y="2037656"/>
            <a:ext cx="5704185" cy="2749596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4FAB0A94-B713-4934-86E4-6B7B35A1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50" y="2037657"/>
            <a:ext cx="5704185" cy="27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0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146D0B-7AA5-4658-B6C6-1D496A27F7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96A5-E5DC-4038-9825-AF13B7889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DBBFC-7F77-42E5-A3D6-9AC24CD54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C483B-DB5A-4385-980F-888B63B47A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C6724-D472-4C31-860A-F6419971C9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5CA60A-3194-4FBA-93DC-1ECDAFA8E4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0043D9F-AFD3-46B7-A3E1-8FA3EA4E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pic>
        <p:nvPicPr>
          <p:cNvPr id="11" name="Picture Placeholder 10" descr="Shanghai city skyline">
            <a:extLst>
              <a:ext uri="{FF2B5EF4-FFF2-40B4-BE49-F238E27FC236}">
                <a16:creationId xmlns:a16="http://schemas.microsoft.com/office/drawing/2014/main" id="{2F90E3BF-D718-4AFB-97D4-DDAFE426180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57" b="13757"/>
          <a:stretch>
            <a:fillRect/>
          </a:stretch>
        </p:blipFill>
        <p:spPr/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710AB5DB-277D-4761-B4E9-46D7C1228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70" y="1959411"/>
            <a:ext cx="6097484" cy="2939178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026B73B3-31F5-4965-9D81-2299F2509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" y="1959411"/>
            <a:ext cx="6097484" cy="293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645D12-C4B9-455F-BBF6-B4315F72C6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Analysis of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580C6-4725-4BC9-BB3A-EBDE721C8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analysis of variance was conducted to see if there was a difference between the advertisement campaigns conversions and purchases made.</a:t>
            </a:r>
          </a:p>
          <a:p>
            <a:r>
              <a:rPr lang="en-US" dirty="0"/>
              <a:t>An analysis of variance was conducted to see if there was a difference between the platform's conversions and purchases.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765A9-D15F-491C-B5C6-F8F386BC5A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Recommendations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2AC50-ABD0-43AD-B3F5-57EAAD891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Allocate the money spent on video ads to pictures. Video ads are not bringing in as much revenue compared to pictures and links.</a:t>
            </a:r>
          </a:p>
          <a:p>
            <a:r>
              <a:rPr lang="en-US" dirty="0"/>
              <a:t>Most platforms are not using the video platform as well.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83FB2D-3128-4F65-B0C7-0A2A0E4D62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18A90-FA45-42B2-807B-282DB496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78" y="3429000"/>
            <a:ext cx="3788543" cy="102587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85878F-11DB-4A43-9AAA-26B4C170AA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D0859F-6B56-431F-93E1-ECF10E486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13" name="Picture Placeholder 12" descr="A digital balance scale using circles">
            <a:extLst>
              <a:ext uri="{FF2B5EF4-FFF2-40B4-BE49-F238E27FC236}">
                <a16:creationId xmlns:a16="http://schemas.microsoft.com/office/drawing/2014/main" id="{138DB66E-56B1-476F-9E32-228D689A9A3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9989" b="99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97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Campaign objectives</a:t>
            </a:r>
          </a:p>
          <a:p>
            <a:r>
              <a:rPr lang="en-US" dirty="0"/>
              <a:t>Advertisement locations</a:t>
            </a:r>
          </a:p>
          <a:p>
            <a:r>
              <a:rPr lang="en-US" dirty="0"/>
              <a:t> Costs vs. revenue</a:t>
            </a:r>
          </a:p>
          <a:p>
            <a:r>
              <a:rPr lang="en-US" dirty="0"/>
              <a:t>Key Performance Indicators</a:t>
            </a:r>
          </a:p>
          <a:p>
            <a:r>
              <a:rPr lang="en-US" dirty="0"/>
              <a:t>Forecasting models</a:t>
            </a:r>
          </a:p>
          <a:p>
            <a:r>
              <a:rPr lang="en-US" dirty="0"/>
              <a:t>What’s next?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Facebook is a platform where people can create posts, and check up on friends and family, but it is also the perfect platform to advertise for business and personal needs.</a:t>
            </a:r>
          </a:p>
          <a:p>
            <a:pPr marL="0" indent="0">
              <a:buNone/>
            </a:pPr>
            <a:r>
              <a:rPr lang="en-US" dirty="0"/>
              <a:t>Facebook platforms have an estimated total of 2 billion users, both for business and personal use.</a:t>
            </a:r>
          </a:p>
          <a:p>
            <a:pPr marL="0" indent="0">
              <a:buNone/>
            </a:pPr>
            <a:r>
              <a:rPr lang="en-US" dirty="0"/>
              <a:t>Today, we will see the performance of advertisements on Facebook owned platforms from 2020 and see if WebstaurantStore ads are making any effect.</a:t>
            </a:r>
          </a:p>
          <a:p>
            <a:pPr marL="0" indent="0">
              <a:buNone/>
            </a:pPr>
            <a:r>
              <a:rPr lang="en-US" dirty="0"/>
              <a:t>We will also search to find any correlation between advertisements, Facebook platforms, and conversion.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Campaign Objectives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F0514AA-F8AC-41C9-B34A-5CC98EF2BD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Each advertisement objective has a specific goal and audience to target.</a:t>
            </a:r>
          </a:p>
          <a:p>
            <a:r>
              <a:rPr lang="en-US" dirty="0"/>
              <a:t>The objectives described are:</a:t>
            </a:r>
          </a:p>
          <a:p>
            <a:pPr lvl="1"/>
            <a:r>
              <a:rPr lang="en-US" dirty="0"/>
              <a:t>Link Clicks</a:t>
            </a:r>
          </a:p>
          <a:p>
            <a:pPr lvl="1"/>
            <a:r>
              <a:rPr lang="en-US" dirty="0"/>
              <a:t>Post Engagement</a:t>
            </a:r>
          </a:p>
          <a:p>
            <a:pPr lvl="1"/>
            <a:r>
              <a:rPr lang="en-US" dirty="0"/>
              <a:t>Reach</a:t>
            </a:r>
          </a:p>
          <a:p>
            <a:pPr lvl="1"/>
            <a:r>
              <a:rPr lang="en-US" dirty="0"/>
              <a:t>Lead Generation</a:t>
            </a:r>
          </a:p>
          <a:p>
            <a:pPr lvl="1"/>
            <a:r>
              <a:rPr lang="en-US" dirty="0"/>
              <a:t>Product Catalog Sales</a:t>
            </a:r>
          </a:p>
          <a:p>
            <a:pPr lvl="1"/>
            <a:r>
              <a:rPr lang="en-US" dirty="0"/>
              <a:t>Conversion</a:t>
            </a:r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B3DB4FD2-0DB9-461E-85BC-A037D3DF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 The Ad Goals?</a:t>
            </a:r>
          </a:p>
        </p:txBody>
      </p:sp>
      <p:pic>
        <p:nvPicPr>
          <p:cNvPr id="63" name="Picture 62" descr="Graphical user interface&#10;&#10;Description automatically generated">
            <a:extLst>
              <a:ext uri="{FF2B5EF4-FFF2-40B4-BE49-F238E27FC236}">
                <a16:creationId xmlns:a16="http://schemas.microsoft.com/office/drawing/2014/main" id="{66D21B59-D8F7-481D-B47E-B54F85FAE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1" t="6150"/>
          <a:stretch/>
        </p:blipFill>
        <p:spPr>
          <a:xfrm>
            <a:off x="5256902" y="3738880"/>
            <a:ext cx="5553337" cy="2905744"/>
          </a:xfrm>
          <a:prstGeom prst="rect">
            <a:avLst/>
          </a:prstGeom>
        </p:spPr>
      </p:pic>
      <p:pic>
        <p:nvPicPr>
          <p:cNvPr id="65" name="Picture 64" descr="Graphical user interface&#10;&#10;Description automatically generated">
            <a:extLst>
              <a:ext uri="{FF2B5EF4-FFF2-40B4-BE49-F238E27FC236}">
                <a16:creationId xmlns:a16="http://schemas.microsoft.com/office/drawing/2014/main" id="{5F48CD02-C0E3-4EF1-9488-645C8660B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3" b="3494"/>
          <a:stretch/>
        </p:blipFill>
        <p:spPr>
          <a:xfrm>
            <a:off x="5256902" y="789410"/>
            <a:ext cx="5553337" cy="29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53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0903-9A9C-477F-9838-6BD9E71C0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9652000" cy="3560763"/>
          </a:xfrm>
        </p:spPr>
        <p:txBody>
          <a:bodyPr/>
          <a:lstStyle/>
          <a:p>
            <a:r>
              <a:rPr lang="en-US" dirty="0"/>
              <a:t>Product Catalog Sales is the leader of each campaign objective, while also bringing in the most revenue.</a:t>
            </a:r>
          </a:p>
          <a:p>
            <a:r>
              <a:rPr lang="en-US" dirty="0"/>
              <a:t>People are drawn into advertisements with names such as “#1 Rated Supplier – Carousel” compared to other advertisement names.</a:t>
            </a:r>
          </a:p>
          <a:p>
            <a:r>
              <a:rPr lang="en-US" dirty="0"/>
              <a:t>Conversion advertisements are the second highest in revenue, with the ad name “Let WebstaurantStore Help” impacting leads and eventually turning leads into purchases.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809625" lvl="3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72DBE0-E95B-4E2B-AA64-257F4CE0B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9377680" cy="830997"/>
          </a:xfrm>
        </p:spPr>
        <p:txBody>
          <a:bodyPr/>
          <a:lstStyle/>
          <a:p>
            <a:pPr algn="ctr"/>
            <a:r>
              <a:rPr lang="en-US" dirty="0"/>
              <a:t>Campaign Objective Results</a:t>
            </a:r>
          </a:p>
        </p:txBody>
      </p:sp>
    </p:spTree>
    <p:extLst>
      <p:ext uri="{BB962C8B-B14F-4D97-AF65-F5344CB8AC3E}">
        <p14:creationId xmlns:p14="http://schemas.microsoft.com/office/powerpoint/2010/main" val="222778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72" y="1625040"/>
            <a:ext cx="4222701" cy="1695637"/>
          </a:xfrm>
        </p:spPr>
        <p:txBody>
          <a:bodyPr/>
          <a:lstStyle/>
          <a:p>
            <a:pPr algn="ctr" rtl="0" eaLnBrk="1" latinLnBrk="0" hangingPunct="1"/>
            <a:r>
              <a:rPr lang="en-US" dirty="0"/>
              <a:t>Advertisement Locations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320664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DBCE4-E80E-40D4-816A-5B43A76408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858260"/>
          </a:xfrm>
        </p:spPr>
        <p:txBody>
          <a:bodyPr/>
          <a:lstStyle/>
          <a:p>
            <a:r>
              <a:rPr lang="en-US" dirty="0"/>
              <a:t>Facebook has four major platforms: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Instagram</a:t>
            </a:r>
          </a:p>
          <a:p>
            <a:pPr lvl="1"/>
            <a:r>
              <a:rPr lang="en-US" dirty="0"/>
              <a:t>Audience Network</a:t>
            </a:r>
          </a:p>
          <a:p>
            <a:pPr lvl="1"/>
            <a:r>
              <a:rPr lang="en-US" dirty="0"/>
              <a:t>Messenger</a:t>
            </a:r>
          </a:p>
          <a:p>
            <a:r>
              <a:rPr lang="en-US" dirty="0"/>
              <a:t>There are three types of advertisements being displayed:</a:t>
            </a:r>
          </a:p>
          <a:p>
            <a:pPr lvl="1"/>
            <a:r>
              <a:rPr lang="en-US" dirty="0"/>
              <a:t>Links</a:t>
            </a:r>
          </a:p>
          <a:p>
            <a:pPr lvl="1"/>
            <a:r>
              <a:rPr lang="en-US" dirty="0"/>
              <a:t>Videos</a:t>
            </a:r>
          </a:p>
          <a:p>
            <a:pPr lvl="1"/>
            <a:r>
              <a:rPr lang="en-US" dirty="0"/>
              <a:t>Photos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A5691D-83BF-43E2-B3B8-F48F166E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441440" cy="830997"/>
          </a:xfrm>
        </p:spPr>
        <p:txBody>
          <a:bodyPr/>
          <a:lstStyle/>
          <a:p>
            <a:r>
              <a:rPr lang="en-US" dirty="0"/>
              <a:t>Where are our Ads being Displayed?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6D4BECE-6060-49F4-90C1-38F3EA85B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8" t="1828" b="3494"/>
          <a:stretch/>
        </p:blipFill>
        <p:spPr>
          <a:xfrm>
            <a:off x="4935538" y="2044700"/>
            <a:ext cx="7101851" cy="34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9DD74347-BCAB-41DF-AA0B-8B586DAF8F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27812" y="1716170"/>
            <a:ext cx="9208050" cy="443856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732EB-139A-4002-A29E-D70A85ED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Depth Breakdown</a:t>
            </a:r>
          </a:p>
        </p:txBody>
      </p:sp>
    </p:spTree>
    <p:extLst>
      <p:ext uri="{BB962C8B-B14F-4D97-AF65-F5344CB8AC3E}">
        <p14:creationId xmlns:p14="http://schemas.microsoft.com/office/powerpoint/2010/main" val="324540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432</TotalTime>
  <Words>510</Words>
  <Application>Microsoft Office PowerPoint</Application>
  <PresentationFormat>Widescreen</PresentationFormat>
  <Paragraphs>90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Tw Cen MT</vt:lpstr>
      <vt:lpstr>Wingdings</vt:lpstr>
      <vt:lpstr>Office Theme</vt:lpstr>
      <vt:lpstr>Facebook Ad Performance</vt:lpstr>
      <vt:lpstr>Agenda</vt:lpstr>
      <vt:lpstr>Introduction</vt:lpstr>
      <vt:lpstr>Campaign Objectives</vt:lpstr>
      <vt:lpstr>What Are  The Ad Goals?</vt:lpstr>
      <vt:lpstr>Campaign Objective Results</vt:lpstr>
      <vt:lpstr>Advertisement Locations</vt:lpstr>
      <vt:lpstr>Where are our Ads being Displayed?</vt:lpstr>
      <vt:lpstr>In Depth Breakdown</vt:lpstr>
      <vt:lpstr>Costs vs. Revenue</vt:lpstr>
      <vt:lpstr>Costs </vt:lpstr>
      <vt:lpstr>Revenue </vt:lpstr>
      <vt:lpstr>Key Performance Indicators</vt:lpstr>
      <vt:lpstr> Current Performance </vt:lpstr>
      <vt:lpstr>Leads and Views</vt:lpstr>
      <vt:lpstr>Forecasting Models</vt:lpstr>
      <vt:lpstr>Click Through Rates</vt:lpstr>
      <vt:lpstr>Projections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Ad Performance</dc:title>
  <dc:creator>Adrian Harriott</dc:creator>
  <cp:lastModifiedBy>Adrian Harriott</cp:lastModifiedBy>
  <cp:revision>21</cp:revision>
  <dcterms:created xsi:type="dcterms:W3CDTF">2021-08-17T21:23:14Z</dcterms:created>
  <dcterms:modified xsi:type="dcterms:W3CDTF">2021-08-18T04:36:08Z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